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7" r:id="rId8"/>
    <p:sldId id="266" r:id="rId9"/>
    <p:sldId id="263" r:id="rId10"/>
    <p:sldId id="264" r:id="rId1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8A36"/>
    <a:srgbClr val="FFFF00"/>
    <a:srgbClr val="DDB82F"/>
    <a:srgbClr val="385D8A"/>
    <a:srgbClr val="FF66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8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532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42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87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95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6152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72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319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20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178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27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05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CDC00-162A-4CF8-814D-B5C1CD573605}" type="datetimeFigureOut">
              <a:rPr lang="en-GB" smtClean="0"/>
              <a:t>18/06/2017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26B70-57F4-4F63-8437-9B00F937766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21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im\Pictures\2017-06-09\20170609_1209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25530" y="2217819"/>
            <a:ext cx="8330430" cy="468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An animation of 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the retort</a:t>
            </a:r>
            <a:endParaRPr lang="en-GB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169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08"/>
    </mc:Choice>
    <mc:Fallback>
      <p:transition spd="slow" advTm="7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0778" y="3530352"/>
            <a:ext cx="2322258" cy="4378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1430778" y="6905195"/>
            <a:ext cx="2322258" cy="1795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276872" y="6804247"/>
            <a:ext cx="1632181" cy="720081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/>
          <p:cNvSpPr/>
          <p:nvPr/>
        </p:nvSpPr>
        <p:spPr>
          <a:xfrm rot="5400000">
            <a:off x="2156859" y="6924262"/>
            <a:ext cx="720080" cy="480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/>
          <p:cNvSpPr/>
          <p:nvPr/>
        </p:nvSpPr>
        <p:spPr>
          <a:xfrm>
            <a:off x="2276872" y="3203848"/>
            <a:ext cx="720080" cy="480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2276872" y="923595"/>
            <a:ext cx="720080" cy="480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276872" y="3491880"/>
            <a:ext cx="720080" cy="4032448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1430778" y="2632720"/>
            <a:ext cx="2322258" cy="1795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276872" y="1163621"/>
            <a:ext cx="720080" cy="22802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2276872" y="3227851"/>
            <a:ext cx="720080" cy="480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Oval 6"/>
          <p:cNvSpPr/>
          <p:nvPr/>
        </p:nvSpPr>
        <p:spPr>
          <a:xfrm rot="5400000">
            <a:off x="3549013" y="6924262"/>
            <a:ext cx="720080" cy="480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3140968" y="4463988"/>
            <a:ext cx="480053" cy="2340259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/>
          <p:cNvSpPr/>
          <p:nvPr/>
        </p:nvSpPr>
        <p:spPr>
          <a:xfrm>
            <a:off x="3140968" y="4355976"/>
            <a:ext cx="457200" cy="216024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/>
          <p:cNvSpPr/>
          <p:nvPr/>
        </p:nvSpPr>
        <p:spPr>
          <a:xfrm>
            <a:off x="3140968" y="6732240"/>
            <a:ext cx="457200" cy="216024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9" name="Straight Arrow Connector 18"/>
          <p:cNvCxnSpPr>
            <a:stCxn id="23" idx="0"/>
          </p:cNvCxnSpPr>
          <p:nvPr/>
        </p:nvCxnSpPr>
        <p:spPr>
          <a:xfrm flipH="1" flipV="1">
            <a:off x="2756926" y="2444570"/>
            <a:ext cx="1921641" cy="343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12976" y="1469440"/>
            <a:ext cx="3565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u="sng" dirty="0" smtClean="0"/>
              <a:t>Cross section of the retort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93672" y="2787634"/>
            <a:ext cx="156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Main chimney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45692" y="4140822"/>
            <a:ext cx="2158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Smaller exhaust tube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4064624" y="5730720"/>
            <a:ext cx="142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Fire chamber</a:t>
            </a:r>
            <a:endParaRPr lang="en-GB" dirty="0"/>
          </a:p>
        </p:txBody>
      </p:sp>
      <p:cxnSp>
        <p:nvCxnSpPr>
          <p:cNvPr id="27" name="Straight Arrow Connector 26"/>
          <p:cNvCxnSpPr>
            <a:stCxn id="25" idx="2"/>
          </p:cNvCxnSpPr>
          <p:nvPr/>
        </p:nvCxnSpPr>
        <p:spPr>
          <a:xfrm flipH="1">
            <a:off x="3598168" y="6100052"/>
            <a:ext cx="1176843" cy="10642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4" idx="2"/>
          </p:cNvCxnSpPr>
          <p:nvPr/>
        </p:nvCxnSpPr>
        <p:spPr>
          <a:xfrm flipH="1">
            <a:off x="3598168" y="4510154"/>
            <a:ext cx="1426698" cy="7819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91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76"/>
    </mc:Choice>
    <mc:Fallback>
      <p:transition spd="slow" advTm="427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3789040" y="899592"/>
            <a:ext cx="2814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Phase 1 </a:t>
            </a:r>
          </a:p>
          <a:p>
            <a:r>
              <a:rPr lang="en-GB" dirty="0" smtClean="0"/>
              <a:t>Retort </a:t>
            </a:r>
            <a:r>
              <a:rPr lang="en-GB" dirty="0" smtClean="0"/>
              <a:t>loaded with split logs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37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2"/>
    </mc:Choice>
    <mc:Fallback>
      <p:transition spd="slow" advTm="272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4072880" y="899592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Phase 1 </a:t>
            </a:r>
          </a:p>
          <a:p>
            <a:r>
              <a:rPr lang="en-GB" dirty="0" smtClean="0"/>
              <a:t>Fire lit</a:t>
            </a:r>
            <a:endParaRPr lang="en-GB" dirty="0"/>
          </a:p>
        </p:txBody>
      </p:sp>
      <p:pic>
        <p:nvPicPr>
          <p:cNvPr id="1026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25" y="6623144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729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06"/>
    </mc:Choice>
    <mc:Fallback>
      <p:transition spd="slow" advTm="280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rgbClr val="DE8A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solidFill>
            <a:srgbClr val="DE8A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4072880" y="899592"/>
            <a:ext cx="2366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Retort starts to heat up</a:t>
            </a:r>
            <a:endParaRPr lang="en-GB" dirty="0"/>
          </a:p>
        </p:txBody>
      </p:sp>
      <p:pic>
        <p:nvPicPr>
          <p:cNvPr id="111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25" y="6623144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8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9"/>
    </mc:Choice>
    <mc:Fallback>
      <p:transition spd="slow" advTm="266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rgbClr val="DE8A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1340768" y="2987824"/>
            <a:ext cx="2880320" cy="9144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solidFill>
            <a:srgbClr val="DE8A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4072880" y="899592"/>
            <a:ext cx="25004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Water is </a:t>
            </a:r>
            <a:r>
              <a:rPr lang="en-GB" dirty="0" smtClean="0"/>
              <a:t> driven </a:t>
            </a:r>
            <a:r>
              <a:rPr lang="en-GB" dirty="0" smtClean="0"/>
              <a:t>off the  </a:t>
            </a:r>
            <a:endParaRPr lang="en-GB" dirty="0" smtClean="0"/>
          </a:p>
          <a:p>
            <a:r>
              <a:rPr lang="en-GB" dirty="0" smtClean="0"/>
              <a:t>wood in </a:t>
            </a:r>
            <a:r>
              <a:rPr lang="en-GB" dirty="0" smtClean="0"/>
              <a:t>the </a:t>
            </a:r>
            <a:r>
              <a:rPr lang="en-GB" dirty="0" smtClean="0"/>
              <a:t>retort in the</a:t>
            </a:r>
          </a:p>
          <a:p>
            <a:r>
              <a:rPr lang="en-GB" dirty="0" smtClean="0"/>
              <a:t>form of steam…..</a:t>
            </a:r>
            <a:endParaRPr lang="en-GB" dirty="0"/>
          </a:p>
        </p:txBody>
      </p:sp>
      <p:pic>
        <p:nvPicPr>
          <p:cNvPr id="111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25" y="6623144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Cloud 111"/>
          <p:cNvSpPr/>
          <p:nvPr/>
        </p:nvSpPr>
        <p:spPr>
          <a:xfrm rot="5400000">
            <a:off x="2018183" y="4889376"/>
            <a:ext cx="3084512" cy="4572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789040" y="1835695"/>
            <a:ext cx="2953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…..which then makes its  way</a:t>
            </a:r>
          </a:p>
          <a:p>
            <a:r>
              <a:rPr lang="en-GB" dirty="0"/>
              <a:t>d</a:t>
            </a:r>
            <a:r>
              <a:rPr lang="en-GB" dirty="0" smtClean="0"/>
              <a:t>own the exhaust tube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5471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08"/>
    </mc:Choice>
    <mc:Fallback>
      <p:transition spd="slow" advTm="10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2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rgbClr val="DE8A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1340768" y="2987824"/>
            <a:ext cx="2880320" cy="914400"/>
          </a:xfrm>
          <a:prstGeom prst="cloud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solidFill>
            <a:srgbClr val="DE8A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3573016" y="899592"/>
            <a:ext cx="29710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Gases  then start to be driven </a:t>
            </a:r>
          </a:p>
          <a:p>
            <a:r>
              <a:rPr lang="en-GB" dirty="0" smtClean="0"/>
              <a:t>off </a:t>
            </a:r>
            <a:r>
              <a:rPr lang="en-GB" dirty="0" smtClean="0"/>
              <a:t>the  wood </a:t>
            </a:r>
            <a:r>
              <a:rPr lang="en-GB" dirty="0" smtClean="0"/>
              <a:t>in </a:t>
            </a:r>
            <a:r>
              <a:rPr lang="en-GB" dirty="0" smtClean="0"/>
              <a:t>the </a:t>
            </a:r>
            <a:r>
              <a:rPr lang="en-GB" dirty="0" smtClean="0"/>
              <a:t>retort……</a:t>
            </a:r>
            <a:endParaRPr lang="en-GB" dirty="0"/>
          </a:p>
        </p:txBody>
      </p:sp>
      <p:pic>
        <p:nvPicPr>
          <p:cNvPr id="111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25" y="6623144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Cloud 111"/>
          <p:cNvSpPr/>
          <p:nvPr/>
        </p:nvSpPr>
        <p:spPr>
          <a:xfrm rot="5400000">
            <a:off x="2018183" y="4889376"/>
            <a:ext cx="3084512" cy="4572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5731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69"/>
    </mc:Choice>
    <mc:Fallback>
      <p:transition spd="slow" advTm="276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rgbClr val="DE8A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1340768" y="2987824"/>
            <a:ext cx="2880320" cy="914400"/>
          </a:xfrm>
          <a:prstGeom prst="cloud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solidFill>
            <a:srgbClr val="DE8A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3284984" y="899592"/>
            <a:ext cx="36306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Gases  start to be driven </a:t>
            </a:r>
          </a:p>
          <a:p>
            <a:r>
              <a:rPr lang="en-GB" dirty="0"/>
              <a:t>off the  wood in the </a:t>
            </a:r>
            <a:r>
              <a:rPr lang="en-GB" dirty="0" smtClean="0"/>
              <a:t>retort….</a:t>
            </a:r>
          </a:p>
          <a:p>
            <a:r>
              <a:rPr lang="en-GB" dirty="0" smtClean="0"/>
              <a:t>….and these pass  down the exhaust </a:t>
            </a:r>
          </a:p>
          <a:p>
            <a:r>
              <a:rPr lang="en-GB" dirty="0" smtClean="0"/>
              <a:t>into the combustion chamber</a:t>
            </a:r>
            <a:endParaRPr lang="en-GB" dirty="0"/>
          </a:p>
        </p:txBody>
      </p:sp>
      <p:pic>
        <p:nvPicPr>
          <p:cNvPr id="111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25" y="6623144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Cloud 111"/>
          <p:cNvSpPr/>
          <p:nvPr/>
        </p:nvSpPr>
        <p:spPr>
          <a:xfrm rot="5400000">
            <a:off x="2018183" y="4889376"/>
            <a:ext cx="3084512" cy="457200"/>
          </a:xfrm>
          <a:prstGeom prst="cloud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082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97"/>
    </mc:Choice>
    <mc:Fallback>
      <p:transition spd="slow" advTm="2997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rgbClr val="DE8A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1340768" y="2987824"/>
            <a:ext cx="2880320" cy="914400"/>
          </a:xfrm>
          <a:prstGeom prst="cloud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3717032" y="899592"/>
            <a:ext cx="2852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wood </a:t>
            </a:r>
            <a:r>
              <a:rPr lang="en-GB" dirty="0" smtClean="0"/>
              <a:t>gases ignite in the</a:t>
            </a:r>
          </a:p>
          <a:p>
            <a:r>
              <a:rPr lang="en-GB" dirty="0"/>
              <a:t>c</a:t>
            </a:r>
            <a:r>
              <a:rPr lang="en-GB" dirty="0" smtClean="0"/>
              <a:t>ombustion </a:t>
            </a:r>
            <a:r>
              <a:rPr lang="en-GB" dirty="0" smtClean="0"/>
              <a:t>chamber……</a:t>
            </a:r>
            <a:endParaRPr lang="en-GB" dirty="0"/>
          </a:p>
        </p:txBody>
      </p:sp>
      <p:pic>
        <p:nvPicPr>
          <p:cNvPr id="111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25" y="6623144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82816" y="6660232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319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94"/>
    </mc:Choice>
    <mc:Fallback>
      <p:transition spd="slow" advTm="4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0768" y="2843808"/>
            <a:ext cx="2808312" cy="5112568"/>
          </a:xfrm>
          <a:prstGeom prst="rect">
            <a:avLst/>
          </a:prstGeom>
          <a:solidFill>
            <a:srgbClr val="DE8A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1340768" y="2987824"/>
            <a:ext cx="2880320" cy="914400"/>
          </a:xfrm>
          <a:prstGeom prst="cloud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6" name="Group 95"/>
          <p:cNvGrpSpPr/>
          <p:nvPr/>
        </p:nvGrpSpPr>
        <p:grpSpPr>
          <a:xfrm>
            <a:off x="1412776" y="5975176"/>
            <a:ext cx="2808312" cy="613048"/>
            <a:chOff x="1340768" y="7321624"/>
            <a:chExt cx="2808312" cy="613048"/>
          </a:xfrm>
        </p:grpSpPr>
        <p:sp>
          <p:nvSpPr>
            <p:cNvPr id="97" name="Chord 9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8" name="Chord 9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9" name="Chord 9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Chord 9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Chord 10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hord 10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Chord 10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4" name="Chord 10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5" name="Chord 10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6" name="Chord 10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7" name="Chord 10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" name="Chord 10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Chord 10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12776" y="5183088"/>
            <a:ext cx="2808312" cy="613048"/>
            <a:chOff x="1340768" y="7321624"/>
            <a:chExt cx="2808312" cy="613048"/>
          </a:xfrm>
        </p:grpSpPr>
        <p:sp>
          <p:nvSpPr>
            <p:cNvPr id="83" name="Chord 82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Chord 83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Chord 84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Chord 85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Chord 86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8" name="Chord 87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9" name="Chord 88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hord 89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Chord 90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Chord 91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3" name="Chord 92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4" name="Chord 93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5" name="Chord 94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12776" y="4427984"/>
            <a:ext cx="2808312" cy="613048"/>
            <a:chOff x="1340768" y="7321624"/>
            <a:chExt cx="2808312" cy="613048"/>
          </a:xfrm>
        </p:grpSpPr>
        <p:sp>
          <p:nvSpPr>
            <p:cNvPr id="69" name="Chord 68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Chord 69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Chord 70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Chord 71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3" name="Chord 72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Chord 73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Chord 74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Chord 75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Chord 76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Chord 77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Chord 78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0" name="Chord 79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1" name="Chord 80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412776" y="3707904"/>
            <a:ext cx="2808312" cy="613048"/>
            <a:chOff x="1340768" y="7321624"/>
            <a:chExt cx="2808312" cy="613048"/>
          </a:xfrm>
        </p:grpSpPr>
        <p:sp>
          <p:nvSpPr>
            <p:cNvPr id="55" name="Chord 54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Chord 55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" name="Chord 56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8" name="Chord 57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Chord 58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Chord 59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Chord 60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Chord 61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Chord 62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4" name="Chord 63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Chord 64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Chord 65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" name="Chord 66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12776" y="2987824"/>
            <a:ext cx="2808312" cy="613048"/>
            <a:chOff x="1340768" y="7321624"/>
            <a:chExt cx="2808312" cy="613048"/>
          </a:xfrm>
        </p:grpSpPr>
        <p:sp>
          <p:nvSpPr>
            <p:cNvPr id="41" name="Chord 40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Chord 41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Chord 42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Chord 43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Chord 44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Chord 45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Chord 46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Chord 47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Chord 48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Chord 49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Chord 50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hord 5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hord 5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48880" y="899592"/>
            <a:ext cx="1800200" cy="6480720"/>
            <a:chOff x="2348880" y="899592"/>
            <a:chExt cx="1800200" cy="648072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2348880" y="899592"/>
              <a:ext cx="720080" cy="60486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348880" y="6732240"/>
              <a:ext cx="1800200" cy="648072"/>
            </a:xfrm>
            <a:prstGeom prst="rect">
              <a:avLst/>
            </a:prstGeom>
            <a:grpFill/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3429000" y="3635896"/>
            <a:ext cx="360040" cy="3096344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hord 7"/>
          <p:cNvSpPr/>
          <p:nvPr/>
        </p:nvSpPr>
        <p:spPr>
          <a:xfrm>
            <a:off x="1603648" y="7330008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Chord 20"/>
          <p:cNvSpPr/>
          <p:nvPr/>
        </p:nvSpPr>
        <p:spPr>
          <a:xfrm>
            <a:off x="2971800" y="7402016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4" name="Group 23"/>
          <p:cNvGrpSpPr/>
          <p:nvPr/>
        </p:nvGrpSpPr>
        <p:grpSpPr>
          <a:xfrm>
            <a:off x="1340768" y="7321624"/>
            <a:ext cx="2808312" cy="613048"/>
            <a:chOff x="1340768" y="7321624"/>
            <a:chExt cx="2808312" cy="613048"/>
          </a:xfrm>
        </p:grpSpPr>
        <p:sp>
          <p:nvSpPr>
            <p:cNvPr id="10" name="Chord 9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Chord 10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Chord 11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Chord 12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Chord 13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Chord 14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Chord 15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Chord 16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Chord 17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Chord 18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hord 19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Chord 21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Chord 22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" name="Chord 24"/>
          <p:cNvSpPr/>
          <p:nvPr/>
        </p:nvSpPr>
        <p:spPr>
          <a:xfrm>
            <a:off x="3124200" y="7618040"/>
            <a:ext cx="457200" cy="266328"/>
          </a:xfrm>
          <a:prstGeom prst="chor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 rot="5400000">
            <a:off x="422176" y="5597624"/>
            <a:ext cx="2808312" cy="613048"/>
            <a:chOff x="1340768" y="7321624"/>
            <a:chExt cx="2808312" cy="613048"/>
          </a:xfrm>
        </p:grpSpPr>
        <p:sp>
          <p:nvSpPr>
            <p:cNvPr id="27" name="Chord 26"/>
            <p:cNvSpPr/>
            <p:nvPr/>
          </p:nvSpPr>
          <p:spPr>
            <a:xfrm>
              <a:off x="18916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Chord 27"/>
            <p:cNvSpPr/>
            <p:nvPr/>
          </p:nvSpPr>
          <p:spPr>
            <a:xfrm>
              <a:off x="261176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Chord 28"/>
            <p:cNvSpPr/>
            <p:nvPr/>
          </p:nvSpPr>
          <p:spPr>
            <a:xfrm>
              <a:off x="2251720" y="73216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Chord 29"/>
            <p:cNvSpPr/>
            <p:nvPr/>
          </p:nvSpPr>
          <p:spPr>
            <a:xfrm>
              <a:off x="1340768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Chord 30"/>
            <p:cNvSpPr/>
            <p:nvPr/>
          </p:nvSpPr>
          <p:spPr>
            <a:xfrm>
              <a:off x="1628800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Chord 31"/>
            <p:cNvSpPr/>
            <p:nvPr/>
          </p:nvSpPr>
          <p:spPr>
            <a:xfrm>
              <a:off x="196368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Chord 32"/>
            <p:cNvSpPr/>
            <p:nvPr/>
          </p:nvSpPr>
          <p:spPr>
            <a:xfrm>
              <a:off x="2323728" y="7618040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Chord 33"/>
            <p:cNvSpPr/>
            <p:nvPr/>
          </p:nvSpPr>
          <p:spPr>
            <a:xfrm>
              <a:off x="2683768" y="762642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5" name="Chord 34"/>
            <p:cNvSpPr/>
            <p:nvPr/>
          </p:nvSpPr>
          <p:spPr>
            <a:xfrm>
              <a:off x="297180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Chord 35"/>
            <p:cNvSpPr/>
            <p:nvPr/>
          </p:nvSpPr>
          <p:spPr>
            <a:xfrm>
              <a:off x="369188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Chord 36"/>
            <p:cNvSpPr/>
            <p:nvPr/>
          </p:nvSpPr>
          <p:spPr>
            <a:xfrm>
              <a:off x="3331840" y="7668344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Chord 37"/>
            <p:cNvSpPr/>
            <p:nvPr/>
          </p:nvSpPr>
          <p:spPr>
            <a:xfrm>
              <a:off x="3331840" y="7380312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Chord 38"/>
            <p:cNvSpPr/>
            <p:nvPr/>
          </p:nvSpPr>
          <p:spPr>
            <a:xfrm>
              <a:off x="3691880" y="7330008"/>
              <a:ext cx="457200" cy="266328"/>
            </a:xfrm>
            <a:prstGeom prst="chor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3645024" y="899592"/>
            <a:ext cx="29100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wood </a:t>
            </a:r>
            <a:r>
              <a:rPr lang="en-GB" dirty="0" smtClean="0"/>
              <a:t>gases ignite in the</a:t>
            </a:r>
          </a:p>
          <a:p>
            <a:r>
              <a:rPr lang="en-GB" dirty="0"/>
              <a:t>c</a:t>
            </a:r>
            <a:r>
              <a:rPr lang="en-GB" dirty="0" smtClean="0"/>
              <a:t>ombustion chamber </a:t>
            </a:r>
            <a:r>
              <a:rPr lang="en-GB" dirty="0" smtClean="0"/>
              <a:t>…..</a:t>
            </a:r>
            <a:endParaRPr lang="en-GB" dirty="0" smtClean="0"/>
          </a:p>
          <a:p>
            <a:r>
              <a:rPr lang="en-GB" dirty="0"/>
              <a:t>a</a:t>
            </a:r>
            <a:r>
              <a:rPr lang="en-GB" dirty="0" smtClean="0"/>
              <a:t>nd roar away</a:t>
            </a:r>
            <a:endParaRPr lang="en-GB" dirty="0"/>
          </a:p>
        </p:txBody>
      </p:sp>
      <p:pic>
        <p:nvPicPr>
          <p:cNvPr id="113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82816" y="6660232"/>
            <a:ext cx="650240" cy="6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Tim\AppData\Local\Microsoft\Windows\INetCache\IE\FDJ09VX9\fire64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925" y="4233560"/>
            <a:ext cx="650240" cy="321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40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6"/>
    </mc:Choice>
    <mc:Fallback>
      <p:transition spd="slow" advTm="7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.5|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113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An animation of  the retort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30</cp:revision>
  <dcterms:created xsi:type="dcterms:W3CDTF">2017-06-17T06:25:09Z</dcterms:created>
  <dcterms:modified xsi:type="dcterms:W3CDTF">2017-06-18T19:33:19Z</dcterms:modified>
</cp:coreProperties>
</file>